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5" r:id="rId5"/>
    <p:sldId id="266" r:id="rId6"/>
    <p:sldId id="258" r:id="rId7"/>
    <p:sldId id="267" r:id="rId8"/>
    <p:sldId id="273" r:id="rId9"/>
    <p:sldId id="259" r:id="rId10"/>
    <p:sldId id="274" r:id="rId11"/>
    <p:sldId id="262" r:id="rId12"/>
    <p:sldId id="275" r:id="rId13"/>
    <p:sldId id="260" r:id="rId14"/>
    <p:sldId id="276" r:id="rId15"/>
    <p:sldId id="269" r:id="rId16"/>
    <p:sldId id="263" r:id="rId17"/>
    <p:sldId id="277" r:id="rId18"/>
    <p:sldId id="261" r:id="rId19"/>
    <p:sldId id="271"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rlTz8aeHlLI" TargetMode="External"/><Relationship Id="rId2" Type="http://schemas.openxmlformats.org/officeDocument/2006/relationships/slideLayout" Target="../slideLayouts/slideLayout6.xml"/><Relationship Id="rId1" Type="http://schemas.openxmlformats.org/officeDocument/2006/relationships/video" Target="https://www.youtube.com/embed/rlTz8aeHlLI?feature=oembed"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video" Target="https://www.youtube.com/embed/_fED5s62a3s?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6.xml"/><Relationship Id="rId1" Type="http://schemas.openxmlformats.org/officeDocument/2006/relationships/video" Target="https://www.youtube.com/embed/AMcCNxPka_M?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F0D6A-53F1-5C0F-B5FC-08609EC19E3C}"/>
              </a:ext>
            </a:extLst>
          </p:cNvPr>
          <p:cNvSpPr>
            <a:spLocks noGrp="1"/>
          </p:cNvSpPr>
          <p:nvPr>
            <p:ph type="ctrTitle"/>
          </p:nvPr>
        </p:nvSpPr>
        <p:spPr/>
        <p:txBody>
          <a:bodyPr/>
          <a:lstStyle/>
          <a:p>
            <a:r>
              <a:rPr lang="nl-NL" dirty="0"/>
              <a:t>DB coaching</a:t>
            </a:r>
          </a:p>
        </p:txBody>
      </p:sp>
      <p:sp>
        <p:nvSpPr>
          <p:cNvPr id="3" name="Ondertitel 2">
            <a:extLst>
              <a:ext uri="{FF2B5EF4-FFF2-40B4-BE49-F238E27FC236}">
                <a16:creationId xmlns:a16="http://schemas.microsoft.com/office/drawing/2014/main" id="{B8DC1FFF-58A2-2164-F4F1-E56D750A37A4}"/>
              </a:ext>
            </a:extLst>
          </p:cNvPr>
          <p:cNvSpPr>
            <a:spLocks noGrp="1"/>
          </p:cNvSpPr>
          <p:nvPr>
            <p:ph type="subTitle" idx="1"/>
          </p:nvPr>
        </p:nvSpPr>
        <p:spPr/>
        <p:txBody>
          <a:bodyPr/>
          <a:lstStyle/>
          <a:p>
            <a:r>
              <a:rPr lang="nl-NL" dirty="0"/>
              <a:t>N4 LJ4 DB les 11  </a:t>
            </a:r>
          </a:p>
        </p:txBody>
      </p:sp>
    </p:spTree>
    <p:extLst>
      <p:ext uri="{BB962C8B-B14F-4D97-AF65-F5344CB8AC3E}">
        <p14:creationId xmlns:p14="http://schemas.microsoft.com/office/powerpoint/2010/main" val="2222404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67AE0-C11B-5E23-0DBB-9BD7C1069AC6}"/>
              </a:ext>
            </a:extLst>
          </p:cNvPr>
          <p:cNvSpPr>
            <a:spLocks noGrp="1"/>
          </p:cNvSpPr>
          <p:nvPr>
            <p:ph type="title"/>
          </p:nvPr>
        </p:nvSpPr>
        <p:spPr/>
        <p:txBody>
          <a:bodyPr/>
          <a:lstStyle/>
          <a:p>
            <a:r>
              <a:rPr lang="nl-NL" dirty="0"/>
              <a:t>Leerstijlen en leren</a:t>
            </a:r>
          </a:p>
        </p:txBody>
      </p:sp>
      <p:pic>
        <p:nvPicPr>
          <p:cNvPr id="5" name="Tijdelijke aanduiding voor inhoud 4">
            <a:extLst>
              <a:ext uri="{FF2B5EF4-FFF2-40B4-BE49-F238E27FC236}">
                <a16:creationId xmlns:a16="http://schemas.microsoft.com/office/drawing/2014/main" id="{6628AEC0-60FB-D692-D782-5551DC0A75B4}"/>
              </a:ext>
            </a:extLst>
          </p:cNvPr>
          <p:cNvPicPr>
            <a:picLocks noGrp="1" noChangeAspect="1"/>
          </p:cNvPicPr>
          <p:nvPr>
            <p:ph idx="1"/>
          </p:nvPr>
        </p:nvPicPr>
        <p:blipFill>
          <a:blip r:embed="rId2"/>
          <a:stretch>
            <a:fillRect/>
          </a:stretch>
        </p:blipFill>
        <p:spPr>
          <a:xfrm>
            <a:off x="601337" y="2017030"/>
            <a:ext cx="6237613" cy="4000500"/>
          </a:xfrm>
        </p:spPr>
      </p:pic>
      <p:pic>
        <p:nvPicPr>
          <p:cNvPr id="7" name="Afbeelding 6">
            <a:extLst>
              <a:ext uri="{FF2B5EF4-FFF2-40B4-BE49-F238E27FC236}">
                <a16:creationId xmlns:a16="http://schemas.microsoft.com/office/drawing/2014/main" id="{EDE0F1E1-F48C-6B49-F0D6-2EFD52F53566}"/>
              </a:ext>
            </a:extLst>
          </p:cNvPr>
          <p:cNvPicPr>
            <a:picLocks noChangeAspect="1"/>
          </p:cNvPicPr>
          <p:nvPr/>
        </p:nvPicPr>
        <p:blipFill>
          <a:blip r:embed="rId3"/>
          <a:stretch>
            <a:fillRect/>
          </a:stretch>
        </p:blipFill>
        <p:spPr>
          <a:xfrm>
            <a:off x="7210425" y="2017030"/>
            <a:ext cx="4724400" cy="4610100"/>
          </a:xfrm>
          <a:prstGeom prst="rect">
            <a:avLst/>
          </a:prstGeom>
        </p:spPr>
      </p:pic>
    </p:spTree>
    <p:extLst>
      <p:ext uri="{BB962C8B-B14F-4D97-AF65-F5344CB8AC3E}">
        <p14:creationId xmlns:p14="http://schemas.microsoft.com/office/powerpoint/2010/main" val="860417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Lege tekstballonnen">
            <a:extLst>
              <a:ext uri="{FF2B5EF4-FFF2-40B4-BE49-F238E27FC236}">
                <a16:creationId xmlns:a16="http://schemas.microsoft.com/office/drawing/2014/main" id="{4EC64EEB-0914-7655-538E-67EB075935D2}"/>
              </a:ext>
            </a:extLst>
          </p:cNvPr>
          <p:cNvPicPr>
            <a:picLocks noChangeAspect="1"/>
          </p:cNvPicPr>
          <p:nvPr/>
        </p:nvPicPr>
        <p:blipFill rotWithShape="1">
          <a:blip r:embed="rId2"/>
          <a:srcRect l="17419" r="8857" b="-1"/>
          <a:stretch/>
        </p:blipFill>
        <p:spPr>
          <a:xfrm>
            <a:off x="0" y="10"/>
            <a:ext cx="4703840" cy="6857990"/>
          </a:xfrm>
          <a:prstGeom prst="rect">
            <a:avLst/>
          </a:prstGeom>
        </p:spPr>
      </p:pic>
      <p:sp>
        <p:nvSpPr>
          <p:cNvPr id="16"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2D65CEB6-BE9A-135E-7B2E-C04C9B21A6D7}"/>
              </a:ext>
            </a:extLst>
          </p:cNvPr>
          <p:cNvSpPr>
            <a:spLocks noGrp="1"/>
          </p:cNvSpPr>
          <p:nvPr>
            <p:ph type="title"/>
          </p:nvPr>
        </p:nvSpPr>
        <p:spPr>
          <a:xfrm>
            <a:off x="541867" y="787400"/>
            <a:ext cx="7145866" cy="778933"/>
          </a:xfrm>
        </p:spPr>
        <p:txBody>
          <a:bodyPr anchor="ctr">
            <a:normAutofit/>
          </a:bodyPr>
          <a:lstStyle/>
          <a:p>
            <a:r>
              <a:rPr lang="nl-NL" sz="3200">
                <a:solidFill>
                  <a:srgbClr val="FEFFFF"/>
                </a:solidFill>
              </a:rPr>
              <a:t>Hoe wil jij worden begeleid?</a:t>
            </a:r>
          </a:p>
        </p:txBody>
      </p:sp>
      <p:sp>
        <p:nvSpPr>
          <p:cNvPr id="3" name="Tijdelijke aanduiding voor inhoud 2">
            <a:extLst>
              <a:ext uri="{FF2B5EF4-FFF2-40B4-BE49-F238E27FC236}">
                <a16:creationId xmlns:a16="http://schemas.microsoft.com/office/drawing/2014/main" id="{006E6485-34C6-7558-D312-A9ED393F945D}"/>
              </a:ext>
            </a:extLst>
          </p:cNvPr>
          <p:cNvSpPr>
            <a:spLocks noGrp="1"/>
          </p:cNvSpPr>
          <p:nvPr>
            <p:ph idx="1"/>
          </p:nvPr>
        </p:nvSpPr>
        <p:spPr>
          <a:xfrm>
            <a:off x="5143500" y="2017668"/>
            <a:ext cx="6467475" cy="3857816"/>
          </a:xfrm>
        </p:spPr>
        <p:txBody>
          <a:bodyPr>
            <a:normAutofit/>
          </a:bodyPr>
          <a:lstStyle/>
          <a:p>
            <a:pPr>
              <a:buClr>
                <a:srgbClr val="F96641"/>
              </a:buClr>
            </a:pPr>
            <a:r>
              <a:rPr lang="nl-NL" dirty="0">
                <a:solidFill>
                  <a:schemeClr val="tx1">
                    <a:lumMod val="95000"/>
                    <a:lumOff val="5000"/>
                  </a:schemeClr>
                </a:solidFill>
              </a:rPr>
              <a:t>Schrijf de drie belangrijkste punten voor jou op</a:t>
            </a:r>
          </a:p>
          <a:p>
            <a:pPr>
              <a:buClr>
                <a:srgbClr val="F96641"/>
              </a:buClr>
            </a:pPr>
            <a:r>
              <a:rPr lang="nl-NL" dirty="0">
                <a:solidFill>
                  <a:schemeClr val="tx1">
                    <a:lumMod val="95000"/>
                    <a:lumOff val="5000"/>
                  </a:schemeClr>
                </a:solidFill>
              </a:rPr>
              <a:t>Waarom zijn deze punten het belangrijkst?</a:t>
            </a:r>
          </a:p>
          <a:p>
            <a:pPr>
              <a:buClr>
                <a:srgbClr val="F96641"/>
              </a:buClr>
            </a:pPr>
            <a:r>
              <a:rPr lang="nl-NL" dirty="0">
                <a:solidFill>
                  <a:schemeClr val="tx1">
                    <a:lumMod val="95000"/>
                    <a:lumOff val="5000"/>
                  </a:schemeClr>
                </a:solidFill>
              </a:rPr>
              <a:t>Zijn dit de zelfde punten als beschreven in jouw BPV plan?</a:t>
            </a:r>
          </a:p>
          <a:p>
            <a:pPr>
              <a:buClr>
                <a:srgbClr val="F96641"/>
              </a:buClr>
            </a:pPr>
            <a:r>
              <a:rPr lang="nl-NL" dirty="0">
                <a:solidFill>
                  <a:schemeClr val="tx1">
                    <a:lumMod val="95000"/>
                    <a:lumOff val="5000"/>
                  </a:schemeClr>
                </a:solidFill>
              </a:rPr>
              <a:t>Hoe gaat het bij jou op stage (qua deze punten)?</a:t>
            </a:r>
          </a:p>
          <a:p>
            <a:pPr>
              <a:buClr>
                <a:srgbClr val="F96641"/>
              </a:buClr>
            </a:pPr>
            <a:endParaRPr lang="nl-NL" dirty="0">
              <a:solidFill>
                <a:schemeClr val="tx1">
                  <a:lumMod val="95000"/>
                  <a:lumOff val="5000"/>
                </a:schemeClr>
              </a:solidFill>
            </a:endParaRPr>
          </a:p>
          <a:p>
            <a:pPr>
              <a:buClr>
                <a:srgbClr val="F96641"/>
              </a:buClr>
            </a:pPr>
            <a:endParaRPr lang="nl-NL" dirty="0">
              <a:solidFill>
                <a:schemeClr val="tx1">
                  <a:lumMod val="95000"/>
                  <a:lumOff val="5000"/>
                </a:schemeClr>
              </a:solidFill>
            </a:endParaRPr>
          </a:p>
          <a:p>
            <a:pPr>
              <a:buClr>
                <a:srgbClr val="F96641"/>
              </a:buClr>
            </a:pPr>
            <a:r>
              <a:rPr lang="nl-NL" dirty="0">
                <a:solidFill>
                  <a:schemeClr val="tx1">
                    <a:lumMod val="95000"/>
                    <a:lumOff val="5000"/>
                  </a:schemeClr>
                </a:solidFill>
              </a:rPr>
              <a:t>5 min</a:t>
            </a:r>
          </a:p>
          <a:p>
            <a:pPr>
              <a:buClr>
                <a:srgbClr val="F96641"/>
              </a:buClr>
            </a:pPr>
            <a:r>
              <a:rPr lang="nl-NL" dirty="0">
                <a:solidFill>
                  <a:schemeClr val="tx1">
                    <a:lumMod val="95000"/>
                    <a:lumOff val="5000"/>
                  </a:schemeClr>
                </a:solidFill>
              </a:rPr>
              <a:t>Individueel</a:t>
            </a:r>
          </a:p>
          <a:p>
            <a:pPr marL="0" indent="0">
              <a:buClr>
                <a:srgbClr val="F96641"/>
              </a:buClr>
              <a:buNone/>
            </a:pPr>
            <a:endParaRPr lang="nl-NL" dirty="0">
              <a:solidFill>
                <a:schemeClr val="tx1">
                  <a:lumMod val="95000"/>
                  <a:lumOff val="5000"/>
                </a:schemeClr>
              </a:solidFill>
            </a:endParaRPr>
          </a:p>
        </p:txBody>
      </p:sp>
    </p:spTree>
    <p:extLst>
      <p:ext uri="{BB962C8B-B14F-4D97-AF65-F5344CB8AC3E}">
        <p14:creationId xmlns:p14="http://schemas.microsoft.com/office/powerpoint/2010/main" val="183445669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67AE0-C11B-5E23-0DBB-9BD7C1069AC6}"/>
              </a:ext>
            </a:extLst>
          </p:cNvPr>
          <p:cNvSpPr>
            <a:spLocks noGrp="1"/>
          </p:cNvSpPr>
          <p:nvPr>
            <p:ph type="title"/>
          </p:nvPr>
        </p:nvSpPr>
        <p:spPr/>
        <p:txBody>
          <a:bodyPr/>
          <a:lstStyle/>
          <a:p>
            <a:r>
              <a:rPr lang="nl-NL" dirty="0"/>
              <a:t>Leerstijlen en leren</a:t>
            </a:r>
          </a:p>
        </p:txBody>
      </p:sp>
      <p:pic>
        <p:nvPicPr>
          <p:cNvPr id="5" name="Tijdelijke aanduiding voor inhoud 4">
            <a:extLst>
              <a:ext uri="{FF2B5EF4-FFF2-40B4-BE49-F238E27FC236}">
                <a16:creationId xmlns:a16="http://schemas.microsoft.com/office/drawing/2014/main" id="{6628AEC0-60FB-D692-D782-5551DC0A75B4}"/>
              </a:ext>
            </a:extLst>
          </p:cNvPr>
          <p:cNvPicPr>
            <a:picLocks noGrp="1" noChangeAspect="1"/>
          </p:cNvPicPr>
          <p:nvPr>
            <p:ph idx="1"/>
          </p:nvPr>
        </p:nvPicPr>
        <p:blipFill>
          <a:blip r:embed="rId2"/>
          <a:stretch>
            <a:fillRect/>
          </a:stretch>
        </p:blipFill>
        <p:spPr>
          <a:xfrm>
            <a:off x="371475" y="1790700"/>
            <a:ext cx="6448425" cy="4762500"/>
          </a:xfrm>
        </p:spPr>
      </p:pic>
      <p:pic>
        <p:nvPicPr>
          <p:cNvPr id="7" name="Afbeelding 6">
            <a:extLst>
              <a:ext uri="{FF2B5EF4-FFF2-40B4-BE49-F238E27FC236}">
                <a16:creationId xmlns:a16="http://schemas.microsoft.com/office/drawing/2014/main" id="{EDE0F1E1-F48C-6B49-F0D6-2EFD52F53566}"/>
              </a:ext>
            </a:extLst>
          </p:cNvPr>
          <p:cNvPicPr>
            <a:picLocks noChangeAspect="1"/>
          </p:cNvPicPr>
          <p:nvPr/>
        </p:nvPicPr>
        <p:blipFill>
          <a:blip r:embed="rId3"/>
          <a:stretch>
            <a:fillRect/>
          </a:stretch>
        </p:blipFill>
        <p:spPr>
          <a:xfrm>
            <a:off x="7096124" y="1790700"/>
            <a:ext cx="4956341" cy="4836430"/>
          </a:xfrm>
          <a:prstGeom prst="rect">
            <a:avLst/>
          </a:prstGeom>
        </p:spPr>
      </p:pic>
    </p:spTree>
    <p:extLst>
      <p:ext uri="{BB962C8B-B14F-4D97-AF65-F5344CB8AC3E}">
        <p14:creationId xmlns:p14="http://schemas.microsoft.com/office/powerpoint/2010/main" val="51946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C343C-8A5D-3987-32BF-1C10E0794861}"/>
              </a:ext>
            </a:extLst>
          </p:cNvPr>
          <p:cNvSpPr>
            <a:spLocks noGrp="1"/>
          </p:cNvSpPr>
          <p:nvPr>
            <p:ph type="title"/>
          </p:nvPr>
        </p:nvSpPr>
        <p:spPr/>
        <p:txBody>
          <a:bodyPr/>
          <a:lstStyle/>
          <a:p>
            <a:r>
              <a:rPr lang="nl-NL" dirty="0"/>
              <a:t>B1K2W1</a:t>
            </a:r>
          </a:p>
        </p:txBody>
      </p:sp>
      <p:pic>
        <p:nvPicPr>
          <p:cNvPr id="4" name="Afbeelding 3">
            <a:extLst>
              <a:ext uri="{FF2B5EF4-FFF2-40B4-BE49-F238E27FC236}">
                <a16:creationId xmlns:a16="http://schemas.microsoft.com/office/drawing/2014/main" id="{A3CCB991-38E3-B013-BA4D-26CC7E997A4C}"/>
              </a:ext>
            </a:extLst>
          </p:cNvPr>
          <p:cNvPicPr>
            <a:picLocks noChangeAspect="1"/>
          </p:cNvPicPr>
          <p:nvPr/>
        </p:nvPicPr>
        <p:blipFill>
          <a:blip r:embed="rId2"/>
          <a:stretch>
            <a:fillRect/>
          </a:stretch>
        </p:blipFill>
        <p:spPr>
          <a:xfrm>
            <a:off x="1514475" y="1336180"/>
            <a:ext cx="9239249" cy="5426570"/>
          </a:xfrm>
          <a:prstGeom prst="rect">
            <a:avLst/>
          </a:prstGeom>
        </p:spPr>
      </p:pic>
    </p:spTree>
    <p:extLst>
      <p:ext uri="{BB962C8B-B14F-4D97-AF65-F5344CB8AC3E}">
        <p14:creationId xmlns:p14="http://schemas.microsoft.com/office/powerpoint/2010/main" val="285636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4A70A581-A5C3-2A8B-B2C1-7C2EECBC1A22}"/>
              </a:ext>
            </a:extLst>
          </p:cNvPr>
          <p:cNvSpPr>
            <a:spLocks noGrp="1"/>
          </p:cNvSpPr>
          <p:nvPr>
            <p:ph type="title"/>
          </p:nvPr>
        </p:nvSpPr>
        <p:spPr>
          <a:xfrm>
            <a:off x="649225" y="645106"/>
            <a:ext cx="3122676" cy="872976"/>
          </a:xfrm>
        </p:spPr>
        <p:txBody>
          <a:bodyPr>
            <a:normAutofit/>
          </a:bodyPr>
          <a:lstStyle/>
          <a:p>
            <a:r>
              <a:rPr lang="nl-NL" dirty="0">
                <a:solidFill>
                  <a:srgbClr val="365A60"/>
                </a:solidFill>
              </a:rPr>
              <a:t>Coaching</a:t>
            </a:r>
          </a:p>
        </p:txBody>
      </p:sp>
      <p:sp>
        <p:nvSpPr>
          <p:cNvPr id="25" name="Rectangle 19">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65A6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 name="Tijdelijke aanduiding voor inhoud 2">
            <a:extLst>
              <a:ext uri="{FF2B5EF4-FFF2-40B4-BE49-F238E27FC236}">
                <a16:creationId xmlns:a16="http://schemas.microsoft.com/office/drawing/2014/main" id="{1BF2A575-4C00-5556-4F72-E980E11C9E28}"/>
              </a:ext>
            </a:extLst>
          </p:cNvPr>
          <p:cNvSpPr>
            <a:spLocks noGrp="1"/>
          </p:cNvSpPr>
          <p:nvPr>
            <p:ph idx="1"/>
          </p:nvPr>
        </p:nvSpPr>
        <p:spPr>
          <a:xfrm>
            <a:off x="649225" y="2133600"/>
            <a:ext cx="3203684" cy="3759253"/>
          </a:xfrm>
        </p:spPr>
        <p:txBody>
          <a:bodyPr>
            <a:normAutofit/>
          </a:bodyPr>
          <a:lstStyle/>
          <a:p>
            <a:pPr>
              <a:buClr>
                <a:srgbClr val="3491FB"/>
              </a:buClr>
            </a:pPr>
            <a:r>
              <a:rPr lang="nl-NL" dirty="0"/>
              <a:t>Aan de hand van wie je begeleidt zullen er ook mogelijk consequenties kunnen zitten aan jouw begeleiding  </a:t>
            </a:r>
          </a:p>
        </p:txBody>
      </p:sp>
      <p:pic>
        <p:nvPicPr>
          <p:cNvPr id="6" name="Afbeelding 5">
            <a:extLst>
              <a:ext uri="{FF2B5EF4-FFF2-40B4-BE49-F238E27FC236}">
                <a16:creationId xmlns:a16="http://schemas.microsoft.com/office/drawing/2014/main" id="{5F6324D0-4280-A515-B0A8-8A74AD421630}"/>
              </a:ext>
            </a:extLst>
          </p:cNvPr>
          <p:cNvPicPr>
            <a:picLocks noChangeAspect="1"/>
          </p:cNvPicPr>
          <p:nvPr/>
        </p:nvPicPr>
        <p:blipFill>
          <a:blip r:embed="rId2"/>
          <a:stretch>
            <a:fillRect/>
          </a:stretch>
        </p:blipFill>
        <p:spPr>
          <a:xfrm>
            <a:off x="4101739" y="1102165"/>
            <a:ext cx="7966358" cy="5298635"/>
          </a:xfrm>
          <a:prstGeom prst="rect">
            <a:avLst/>
          </a:prstGeom>
        </p:spPr>
      </p:pic>
      <p:sp>
        <p:nvSpPr>
          <p:cNvPr id="26"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757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EB7A-57EF-ED0D-B929-079A1DCF2C1B}"/>
              </a:ext>
            </a:extLst>
          </p:cNvPr>
          <p:cNvSpPr>
            <a:spLocks noGrp="1"/>
          </p:cNvSpPr>
          <p:nvPr>
            <p:ph type="title"/>
          </p:nvPr>
        </p:nvSpPr>
        <p:spPr>
          <a:xfrm>
            <a:off x="2592924" y="624110"/>
            <a:ext cx="8911687" cy="1080403"/>
          </a:xfrm>
        </p:spPr>
        <p:txBody>
          <a:bodyPr>
            <a:normAutofit/>
          </a:bodyPr>
          <a:lstStyle/>
          <a:p>
            <a:r>
              <a:rPr lang="nl-NL" sz="3200" dirty="0"/>
              <a:t>Webinar - Begeleiden op maat (SBB)</a:t>
            </a:r>
            <a:br>
              <a:rPr lang="nl-NL" sz="3200" dirty="0"/>
            </a:br>
            <a:br>
              <a:rPr lang="nl-NL" sz="1200" dirty="0"/>
            </a:br>
            <a:r>
              <a:rPr lang="nl-NL" sz="1300" dirty="0">
                <a:hlinkClick r:id="rId3"/>
              </a:rPr>
              <a:t>https://www.youtube.com/watch?v=rlTz8aeHlLI</a:t>
            </a:r>
            <a:r>
              <a:rPr lang="nl-NL" sz="1300" dirty="0"/>
              <a:t>   49 min</a:t>
            </a:r>
          </a:p>
        </p:txBody>
      </p:sp>
      <p:pic>
        <p:nvPicPr>
          <p:cNvPr id="3" name="Onlinemedia 2" title="Webinar - Begeleiden op maat">
            <a:hlinkClick r:id="" action="ppaction://media"/>
            <a:extLst>
              <a:ext uri="{FF2B5EF4-FFF2-40B4-BE49-F238E27FC236}">
                <a16:creationId xmlns:a16="http://schemas.microsoft.com/office/drawing/2014/main" id="{9CBE23A0-9C9C-F4B4-7938-9D38CE5C2D83}"/>
              </a:ext>
            </a:extLst>
          </p:cNvPr>
          <p:cNvPicPr>
            <a:picLocks noRot="1" noChangeAspect="1"/>
          </p:cNvPicPr>
          <p:nvPr>
            <a:videoFile r:link="rId1"/>
          </p:nvPr>
        </p:nvPicPr>
        <p:blipFill>
          <a:blip r:embed="rId4"/>
          <a:stretch>
            <a:fillRect/>
          </a:stretch>
        </p:blipFill>
        <p:spPr>
          <a:xfrm>
            <a:off x="2843797" y="1655686"/>
            <a:ext cx="9207635" cy="5202314"/>
          </a:xfrm>
          <a:prstGeom prst="rect">
            <a:avLst/>
          </a:prstGeom>
        </p:spPr>
      </p:pic>
      <p:sp>
        <p:nvSpPr>
          <p:cNvPr id="4" name="Rechthoek 3">
            <a:extLst>
              <a:ext uri="{FF2B5EF4-FFF2-40B4-BE49-F238E27FC236}">
                <a16:creationId xmlns:a16="http://schemas.microsoft.com/office/drawing/2014/main" id="{3D830E49-6BBC-53D1-80A5-C64F40D6A55C}"/>
              </a:ext>
            </a:extLst>
          </p:cNvPr>
          <p:cNvSpPr/>
          <p:nvPr/>
        </p:nvSpPr>
        <p:spPr>
          <a:xfrm>
            <a:off x="310719" y="1828800"/>
            <a:ext cx="148257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Leerklimaat</a:t>
            </a:r>
          </a:p>
          <a:p>
            <a:pPr algn="ctr"/>
            <a:r>
              <a:rPr lang="nl-NL" dirty="0"/>
              <a:t>21.00</a:t>
            </a:r>
          </a:p>
        </p:txBody>
      </p:sp>
      <p:sp>
        <p:nvSpPr>
          <p:cNvPr id="5" name="Rechthoek 4">
            <a:extLst>
              <a:ext uri="{FF2B5EF4-FFF2-40B4-BE49-F238E27FC236}">
                <a16:creationId xmlns:a16="http://schemas.microsoft.com/office/drawing/2014/main" id="{569FC3A3-0CE3-5409-FE83-782458298CA4}"/>
              </a:ext>
            </a:extLst>
          </p:cNvPr>
          <p:cNvSpPr/>
          <p:nvPr/>
        </p:nvSpPr>
        <p:spPr>
          <a:xfrm>
            <a:off x="310718" y="3036163"/>
            <a:ext cx="1482569"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Praktische tips</a:t>
            </a:r>
          </a:p>
          <a:p>
            <a:pPr algn="ctr"/>
            <a:r>
              <a:rPr lang="nl-NL" dirty="0"/>
              <a:t>28.00</a:t>
            </a:r>
          </a:p>
        </p:txBody>
      </p:sp>
    </p:spTree>
    <p:extLst>
      <p:ext uri="{BB962C8B-B14F-4D97-AF65-F5344CB8AC3E}">
        <p14:creationId xmlns:p14="http://schemas.microsoft.com/office/powerpoint/2010/main" val="89405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oolhof">
            <a:extLst>
              <a:ext uri="{FF2B5EF4-FFF2-40B4-BE49-F238E27FC236}">
                <a16:creationId xmlns:a16="http://schemas.microsoft.com/office/drawing/2014/main" id="{B225512C-E289-BA98-1FF4-5C289B7D965E}"/>
              </a:ext>
            </a:extLst>
          </p:cNvPr>
          <p:cNvPicPr>
            <a:picLocks noChangeAspect="1"/>
          </p:cNvPicPr>
          <p:nvPr/>
        </p:nvPicPr>
        <p:blipFill rotWithShape="1">
          <a:blip r:embed="rId2"/>
          <a:srcRect l="10077" r="16198" b="-1"/>
          <a:stretch/>
        </p:blipFill>
        <p:spPr>
          <a:xfrm>
            <a:off x="1" y="10"/>
            <a:ext cx="4562474"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1215CF73-B052-5A4A-24A2-AC7510AAB517}"/>
              </a:ext>
            </a:extLst>
          </p:cNvPr>
          <p:cNvSpPr>
            <a:spLocks noGrp="1"/>
          </p:cNvSpPr>
          <p:nvPr>
            <p:ph type="title"/>
          </p:nvPr>
        </p:nvSpPr>
        <p:spPr>
          <a:xfrm>
            <a:off x="541867" y="787400"/>
            <a:ext cx="7145866" cy="778933"/>
          </a:xfrm>
        </p:spPr>
        <p:txBody>
          <a:bodyPr anchor="ctr">
            <a:normAutofit/>
          </a:bodyPr>
          <a:lstStyle/>
          <a:p>
            <a:r>
              <a:rPr lang="nl-NL" sz="3200" dirty="0">
                <a:solidFill>
                  <a:srgbClr val="FEFFFF"/>
                </a:solidFill>
              </a:rPr>
              <a:t>Begeleiden van een collega?</a:t>
            </a:r>
          </a:p>
        </p:txBody>
      </p:sp>
      <p:sp>
        <p:nvSpPr>
          <p:cNvPr id="3" name="Tijdelijke aanduiding voor inhoud 2">
            <a:extLst>
              <a:ext uri="{FF2B5EF4-FFF2-40B4-BE49-F238E27FC236}">
                <a16:creationId xmlns:a16="http://schemas.microsoft.com/office/drawing/2014/main" id="{95BB4ED6-22F9-8BB8-CD70-DA1BB5805872}"/>
              </a:ext>
            </a:extLst>
          </p:cNvPr>
          <p:cNvSpPr>
            <a:spLocks noGrp="1"/>
          </p:cNvSpPr>
          <p:nvPr>
            <p:ph idx="1"/>
          </p:nvPr>
        </p:nvSpPr>
        <p:spPr>
          <a:xfrm>
            <a:off x="4838701" y="2217693"/>
            <a:ext cx="7219950" cy="3857816"/>
          </a:xfrm>
        </p:spPr>
        <p:txBody>
          <a:bodyPr>
            <a:normAutofit/>
          </a:bodyPr>
          <a:lstStyle/>
          <a:p>
            <a:pPr marL="0" indent="0">
              <a:buNone/>
            </a:pPr>
            <a:endParaRPr lang="nl-NL" dirty="0">
              <a:solidFill>
                <a:schemeClr val="tx1">
                  <a:lumMod val="95000"/>
                  <a:lumOff val="5000"/>
                </a:schemeClr>
              </a:solidFill>
            </a:endParaRPr>
          </a:p>
          <a:p>
            <a:r>
              <a:rPr lang="nl-NL" dirty="0">
                <a:solidFill>
                  <a:schemeClr val="tx1">
                    <a:lumMod val="95000"/>
                    <a:lumOff val="5000"/>
                  </a:schemeClr>
                </a:solidFill>
              </a:rPr>
              <a:t>Wat maakt dit lastig?</a:t>
            </a:r>
          </a:p>
          <a:p>
            <a:r>
              <a:rPr lang="nl-NL" dirty="0">
                <a:solidFill>
                  <a:schemeClr val="tx1">
                    <a:lumMod val="95000"/>
                    <a:lumOff val="5000"/>
                  </a:schemeClr>
                </a:solidFill>
              </a:rPr>
              <a:t>Beschrijf de drie moeilijkste punten van het begeleiden van een collega</a:t>
            </a:r>
          </a:p>
          <a:p>
            <a:endParaRPr lang="nl-NL" dirty="0">
              <a:solidFill>
                <a:schemeClr val="tx1">
                  <a:lumMod val="95000"/>
                  <a:lumOff val="5000"/>
                </a:schemeClr>
              </a:solidFill>
            </a:endParaRPr>
          </a:p>
          <a:p>
            <a:pPr marL="0" indent="0">
              <a:buNone/>
            </a:pPr>
            <a:endParaRPr lang="nl-NL" dirty="0">
              <a:solidFill>
                <a:schemeClr val="tx1">
                  <a:lumMod val="95000"/>
                  <a:lumOff val="5000"/>
                </a:schemeClr>
              </a:solidFill>
            </a:endParaRPr>
          </a:p>
          <a:p>
            <a:r>
              <a:rPr lang="nl-NL" dirty="0">
                <a:solidFill>
                  <a:schemeClr val="tx1">
                    <a:lumMod val="95000"/>
                    <a:lumOff val="5000"/>
                  </a:schemeClr>
                </a:solidFill>
              </a:rPr>
              <a:t>5 min</a:t>
            </a:r>
          </a:p>
          <a:p>
            <a:r>
              <a:rPr lang="nl-NL" dirty="0">
                <a:solidFill>
                  <a:schemeClr val="tx1">
                    <a:lumMod val="95000"/>
                    <a:lumOff val="5000"/>
                  </a:schemeClr>
                </a:solidFill>
              </a:rPr>
              <a:t>Individueel</a:t>
            </a:r>
          </a:p>
          <a:p>
            <a:endParaRPr lang="nl-NL" dirty="0">
              <a:solidFill>
                <a:schemeClr val="tx1">
                  <a:lumMod val="95000"/>
                  <a:lumOff val="5000"/>
                </a:schemeClr>
              </a:solidFill>
            </a:endParaRPr>
          </a:p>
          <a:p>
            <a:endParaRPr lang="nl-NL" dirty="0">
              <a:solidFill>
                <a:schemeClr val="tx1">
                  <a:lumMod val="95000"/>
                  <a:lumOff val="5000"/>
                </a:schemeClr>
              </a:solidFill>
            </a:endParaRPr>
          </a:p>
        </p:txBody>
      </p:sp>
    </p:spTree>
    <p:extLst>
      <p:ext uri="{BB962C8B-B14F-4D97-AF65-F5344CB8AC3E}">
        <p14:creationId xmlns:p14="http://schemas.microsoft.com/office/powerpoint/2010/main" val="2329300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F5286-EA78-6A76-5282-5ED2DD9D868D}"/>
              </a:ext>
            </a:extLst>
          </p:cNvPr>
          <p:cNvSpPr>
            <a:spLocks noGrp="1"/>
          </p:cNvSpPr>
          <p:nvPr>
            <p:ph type="title"/>
          </p:nvPr>
        </p:nvSpPr>
        <p:spPr/>
        <p:txBody>
          <a:bodyPr/>
          <a:lstStyle/>
          <a:p>
            <a:r>
              <a:rPr lang="nl-NL" dirty="0"/>
              <a:t>Begeleiden (nieuwe) collega</a:t>
            </a:r>
          </a:p>
        </p:txBody>
      </p:sp>
      <p:sp>
        <p:nvSpPr>
          <p:cNvPr id="3" name="Tijdelijke aanduiding voor inhoud 2">
            <a:extLst>
              <a:ext uri="{FF2B5EF4-FFF2-40B4-BE49-F238E27FC236}">
                <a16:creationId xmlns:a16="http://schemas.microsoft.com/office/drawing/2014/main" id="{CCA85158-FEBD-4D9E-E70F-CD39FA1DC3D0}"/>
              </a:ext>
            </a:extLst>
          </p:cNvPr>
          <p:cNvSpPr>
            <a:spLocks noGrp="1"/>
          </p:cNvSpPr>
          <p:nvPr>
            <p:ph sz="half" idx="1"/>
          </p:nvPr>
        </p:nvSpPr>
        <p:spPr/>
        <p:txBody>
          <a:bodyPr/>
          <a:lstStyle/>
          <a:p>
            <a:r>
              <a:rPr lang="nl-NL" b="1" dirty="0"/>
              <a:t>Sterke punten student</a:t>
            </a:r>
          </a:p>
          <a:p>
            <a:endParaRPr lang="nl-NL" b="1" dirty="0"/>
          </a:p>
          <a:p>
            <a:r>
              <a:rPr lang="nl-NL" dirty="0"/>
              <a:t>(veel) nieuwe kennis</a:t>
            </a:r>
          </a:p>
          <a:p>
            <a:r>
              <a:rPr lang="nl-NL" dirty="0"/>
              <a:t>Veel ervaring over hoe het is te worden begeleid</a:t>
            </a:r>
          </a:p>
          <a:p>
            <a:r>
              <a:rPr lang="nl-NL" dirty="0"/>
              <a:t>Andere/nieuwe denkbeelden</a:t>
            </a:r>
          </a:p>
          <a:p>
            <a:endParaRPr lang="nl-NL" dirty="0"/>
          </a:p>
        </p:txBody>
      </p:sp>
      <p:sp>
        <p:nvSpPr>
          <p:cNvPr id="4" name="Tijdelijke aanduiding voor inhoud 3">
            <a:extLst>
              <a:ext uri="{FF2B5EF4-FFF2-40B4-BE49-F238E27FC236}">
                <a16:creationId xmlns:a16="http://schemas.microsoft.com/office/drawing/2014/main" id="{DC366CB2-FE03-3654-D3D2-E7894B3423AE}"/>
              </a:ext>
            </a:extLst>
          </p:cNvPr>
          <p:cNvSpPr>
            <a:spLocks noGrp="1"/>
          </p:cNvSpPr>
          <p:nvPr>
            <p:ph sz="half" idx="2"/>
          </p:nvPr>
        </p:nvSpPr>
        <p:spPr/>
        <p:txBody>
          <a:bodyPr/>
          <a:lstStyle/>
          <a:p>
            <a:r>
              <a:rPr lang="nl-NL" b="1" dirty="0"/>
              <a:t>Sterke punten collega</a:t>
            </a:r>
          </a:p>
          <a:p>
            <a:endParaRPr lang="nl-NL" b="1" dirty="0"/>
          </a:p>
          <a:p>
            <a:r>
              <a:rPr lang="nl-NL" dirty="0"/>
              <a:t>(veel) werk ervaring</a:t>
            </a:r>
          </a:p>
          <a:p>
            <a:r>
              <a:rPr lang="nl-NL" dirty="0"/>
              <a:t>(veel) (praktische) kennis</a:t>
            </a:r>
          </a:p>
        </p:txBody>
      </p:sp>
    </p:spTree>
    <p:extLst>
      <p:ext uri="{BB962C8B-B14F-4D97-AF65-F5344CB8AC3E}">
        <p14:creationId xmlns:p14="http://schemas.microsoft.com/office/powerpoint/2010/main" val="571202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4BCA5-DDA5-E545-538F-87C3A85CED9A}"/>
              </a:ext>
            </a:extLst>
          </p:cNvPr>
          <p:cNvSpPr>
            <a:spLocks noGrp="1"/>
          </p:cNvSpPr>
          <p:nvPr>
            <p:ph type="title"/>
          </p:nvPr>
        </p:nvSpPr>
        <p:spPr/>
        <p:txBody>
          <a:bodyPr/>
          <a:lstStyle/>
          <a:p>
            <a:r>
              <a:rPr lang="nl-NL" dirty="0"/>
              <a:t>B1K2W1 EXAMEN (alleen begeleiden criterium)</a:t>
            </a:r>
          </a:p>
        </p:txBody>
      </p:sp>
      <p:pic>
        <p:nvPicPr>
          <p:cNvPr id="3" name="Afbeelding 2">
            <a:extLst>
              <a:ext uri="{FF2B5EF4-FFF2-40B4-BE49-F238E27FC236}">
                <a16:creationId xmlns:a16="http://schemas.microsoft.com/office/drawing/2014/main" id="{C66C8AAD-4A62-D4BE-CA68-161C85028EE4}"/>
              </a:ext>
            </a:extLst>
          </p:cNvPr>
          <p:cNvPicPr>
            <a:picLocks noChangeAspect="1"/>
          </p:cNvPicPr>
          <p:nvPr/>
        </p:nvPicPr>
        <p:blipFill>
          <a:blip r:embed="rId2"/>
          <a:stretch>
            <a:fillRect/>
          </a:stretch>
        </p:blipFill>
        <p:spPr>
          <a:xfrm>
            <a:off x="2620390" y="2649693"/>
            <a:ext cx="7603168" cy="2760508"/>
          </a:xfrm>
          <a:prstGeom prst="rect">
            <a:avLst/>
          </a:prstGeom>
        </p:spPr>
      </p:pic>
    </p:spTree>
    <p:extLst>
      <p:ext uri="{BB962C8B-B14F-4D97-AF65-F5344CB8AC3E}">
        <p14:creationId xmlns:p14="http://schemas.microsoft.com/office/powerpoint/2010/main" val="3722425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3C254-3338-22FE-A090-41DEAE2B6A19}"/>
              </a:ext>
            </a:extLst>
          </p:cNvPr>
          <p:cNvSpPr>
            <a:spLocks noGrp="1"/>
          </p:cNvSpPr>
          <p:nvPr>
            <p:ph type="title"/>
          </p:nvPr>
        </p:nvSpPr>
        <p:spPr>
          <a:xfrm>
            <a:off x="2592924" y="624109"/>
            <a:ext cx="8911687" cy="1595307"/>
          </a:xfrm>
        </p:spPr>
        <p:txBody>
          <a:bodyPr>
            <a:normAutofit/>
          </a:bodyPr>
          <a:lstStyle/>
          <a:p>
            <a:r>
              <a:rPr lang="nl-NL" dirty="0"/>
              <a:t>Interventie technieken (bij moeilijke gesprekken)</a:t>
            </a:r>
            <a:br>
              <a:rPr lang="nl-NL" dirty="0"/>
            </a:br>
            <a:r>
              <a:rPr lang="nl-NL" sz="1600" dirty="0"/>
              <a:t>https://www.youtube.com/watch?v=_fED5s62a3s</a:t>
            </a:r>
          </a:p>
        </p:txBody>
      </p:sp>
      <p:pic>
        <p:nvPicPr>
          <p:cNvPr id="3" name="Onlinemedia 2" title="4  Interventietechnieken voor moeilijke gespreksmomenten">
            <a:hlinkClick r:id="" action="ppaction://media"/>
            <a:extLst>
              <a:ext uri="{FF2B5EF4-FFF2-40B4-BE49-F238E27FC236}">
                <a16:creationId xmlns:a16="http://schemas.microsoft.com/office/drawing/2014/main" id="{110857D0-F7F7-9A0B-BD86-48D1ED8B6476}"/>
              </a:ext>
            </a:extLst>
          </p:cNvPr>
          <p:cNvPicPr>
            <a:picLocks noRot="1" noChangeAspect="1"/>
          </p:cNvPicPr>
          <p:nvPr>
            <a:videoFile r:link="rId1"/>
          </p:nvPr>
        </p:nvPicPr>
        <p:blipFill>
          <a:blip r:embed="rId3"/>
          <a:stretch>
            <a:fillRect/>
          </a:stretch>
        </p:blipFill>
        <p:spPr>
          <a:xfrm>
            <a:off x="4057095" y="2277019"/>
            <a:ext cx="7958661" cy="4496643"/>
          </a:xfrm>
          <a:prstGeom prst="rect">
            <a:avLst/>
          </a:prstGeom>
        </p:spPr>
      </p:pic>
    </p:spTree>
    <p:extLst>
      <p:ext uri="{BB962C8B-B14F-4D97-AF65-F5344CB8AC3E}">
        <p14:creationId xmlns:p14="http://schemas.microsoft.com/office/powerpoint/2010/main" val="4543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2D979-94CE-448B-81E0-8CBD6CE55859}"/>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45269DE5-2984-7661-6FBD-C7DF08339049}"/>
              </a:ext>
            </a:extLst>
          </p:cNvPr>
          <p:cNvSpPr>
            <a:spLocks noGrp="1"/>
          </p:cNvSpPr>
          <p:nvPr>
            <p:ph idx="1"/>
          </p:nvPr>
        </p:nvSpPr>
        <p:spPr/>
        <p:txBody>
          <a:bodyPr/>
          <a:lstStyle/>
          <a:p>
            <a:r>
              <a:rPr lang="nl-NL" dirty="0"/>
              <a:t>B1K2W1 (opnieuw) kijken naar de opdracht en examen (begeleiden deel)</a:t>
            </a:r>
          </a:p>
          <a:p>
            <a:r>
              <a:rPr lang="nl-NL" dirty="0"/>
              <a:t>Wat heeft een student nodig voor een goede begeleiding</a:t>
            </a:r>
          </a:p>
          <a:p>
            <a:r>
              <a:rPr lang="nl-NL" dirty="0"/>
              <a:t>Wat heeft een collega nodig voor een goede begeleiding</a:t>
            </a:r>
          </a:p>
        </p:txBody>
      </p:sp>
    </p:spTree>
    <p:extLst>
      <p:ext uri="{BB962C8B-B14F-4D97-AF65-F5344CB8AC3E}">
        <p14:creationId xmlns:p14="http://schemas.microsoft.com/office/powerpoint/2010/main" val="294312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53ECF-F18D-DD7D-BA61-6E31FCB292AF}"/>
              </a:ext>
            </a:extLst>
          </p:cNvPr>
          <p:cNvSpPr>
            <a:spLocks noGrp="1"/>
          </p:cNvSpPr>
          <p:nvPr>
            <p:ph type="title"/>
          </p:nvPr>
        </p:nvSpPr>
        <p:spPr/>
        <p:txBody>
          <a:bodyPr>
            <a:normAutofit/>
          </a:bodyPr>
          <a:lstStyle/>
          <a:p>
            <a:r>
              <a:rPr lang="nl-NL" dirty="0"/>
              <a:t>Een gesprek</a:t>
            </a:r>
            <a:br>
              <a:rPr lang="nl-NL" dirty="0"/>
            </a:br>
            <a:r>
              <a:rPr lang="nl-NL" sz="1600" dirty="0"/>
              <a:t>https://www.youtube.com/watch?v=AMcCNxPka_M</a:t>
            </a:r>
          </a:p>
        </p:txBody>
      </p:sp>
      <p:pic>
        <p:nvPicPr>
          <p:cNvPr id="3" name="Onlinemedia 2" title="Hoe het NIET moet bij een assessment">
            <a:hlinkClick r:id="" action="ppaction://media"/>
            <a:extLst>
              <a:ext uri="{FF2B5EF4-FFF2-40B4-BE49-F238E27FC236}">
                <a16:creationId xmlns:a16="http://schemas.microsoft.com/office/drawing/2014/main" id="{14DEC850-83D1-A70D-EA75-DBD0F21FE817}"/>
              </a:ext>
            </a:extLst>
          </p:cNvPr>
          <p:cNvPicPr>
            <a:picLocks noRot="1" noChangeAspect="1"/>
          </p:cNvPicPr>
          <p:nvPr>
            <a:videoFile r:link="rId1"/>
          </p:nvPr>
        </p:nvPicPr>
        <p:blipFill>
          <a:blip r:embed="rId3"/>
          <a:stretch>
            <a:fillRect/>
          </a:stretch>
        </p:blipFill>
        <p:spPr>
          <a:xfrm>
            <a:off x="4129791" y="1606858"/>
            <a:ext cx="7724385" cy="4944345"/>
          </a:xfrm>
          <a:prstGeom prst="rect">
            <a:avLst/>
          </a:prstGeom>
        </p:spPr>
      </p:pic>
      <p:sp>
        <p:nvSpPr>
          <p:cNvPr id="4" name="Rechthoek 3">
            <a:extLst>
              <a:ext uri="{FF2B5EF4-FFF2-40B4-BE49-F238E27FC236}">
                <a16:creationId xmlns:a16="http://schemas.microsoft.com/office/drawing/2014/main" id="{C15266E8-02D6-5F97-7CA5-E24C1ACD0CAA}"/>
              </a:ext>
            </a:extLst>
          </p:cNvPr>
          <p:cNvSpPr/>
          <p:nvPr/>
        </p:nvSpPr>
        <p:spPr>
          <a:xfrm>
            <a:off x="754601" y="2388093"/>
            <a:ext cx="2849733" cy="577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Wat valt op?</a:t>
            </a:r>
          </a:p>
          <a:p>
            <a:pPr algn="ctr"/>
            <a:endParaRPr lang="nl-NL" dirty="0"/>
          </a:p>
        </p:txBody>
      </p:sp>
      <p:sp>
        <p:nvSpPr>
          <p:cNvPr id="5" name="Rechthoek 4">
            <a:extLst>
              <a:ext uri="{FF2B5EF4-FFF2-40B4-BE49-F238E27FC236}">
                <a16:creationId xmlns:a16="http://schemas.microsoft.com/office/drawing/2014/main" id="{30F0C005-1812-638A-A169-B181D621B68A}"/>
              </a:ext>
            </a:extLst>
          </p:cNvPr>
          <p:cNvSpPr/>
          <p:nvPr/>
        </p:nvSpPr>
        <p:spPr>
          <a:xfrm>
            <a:off x="754600" y="3533313"/>
            <a:ext cx="2849733"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Wat herken je vanuit je eigen gesprekken?</a:t>
            </a:r>
          </a:p>
        </p:txBody>
      </p:sp>
    </p:spTree>
    <p:extLst>
      <p:ext uri="{BB962C8B-B14F-4D97-AF65-F5344CB8AC3E}">
        <p14:creationId xmlns:p14="http://schemas.microsoft.com/office/powerpoint/2010/main" val="381214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4"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nl-NL"/>
          </a:p>
        </p:txBody>
      </p:sp>
      <p:sp>
        <p:nvSpPr>
          <p:cNvPr id="16" name="Rectangle 15">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05A00AE3-96D0-26C3-20B2-40EE268EDB43}"/>
              </a:ext>
            </a:extLst>
          </p:cNvPr>
          <p:cNvPicPr>
            <a:picLocks noChangeAspect="1"/>
          </p:cNvPicPr>
          <p:nvPr/>
        </p:nvPicPr>
        <p:blipFill>
          <a:blip r:embed="rId2"/>
          <a:stretch>
            <a:fillRect/>
          </a:stretch>
        </p:blipFill>
        <p:spPr>
          <a:xfrm>
            <a:off x="3125739" y="968023"/>
            <a:ext cx="7347872" cy="1661153"/>
          </a:xfrm>
          <a:prstGeom prst="rect">
            <a:avLst/>
          </a:prstGeom>
        </p:spPr>
      </p:pic>
      <p:pic>
        <p:nvPicPr>
          <p:cNvPr id="9" name="Afbeelding 8">
            <a:extLst>
              <a:ext uri="{FF2B5EF4-FFF2-40B4-BE49-F238E27FC236}">
                <a16:creationId xmlns:a16="http://schemas.microsoft.com/office/drawing/2014/main" id="{2FBFE303-E979-9684-A5B4-4A42B7BB9206}"/>
              </a:ext>
            </a:extLst>
          </p:cNvPr>
          <p:cNvPicPr>
            <a:picLocks noChangeAspect="1"/>
          </p:cNvPicPr>
          <p:nvPr/>
        </p:nvPicPr>
        <p:blipFill>
          <a:blip r:embed="rId3"/>
          <a:stretch>
            <a:fillRect/>
          </a:stretch>
        </p:blipFill>
        <p:spPr>
          <a:xfrm>
            <a:off x="7611734" y="2766661"/>
            <a:ext cx="3404018" cy="3126139"/>
          </a:xfrm>
          <a:prstGeom prst="rect">
            <a:avLst/>
          </a:prstGeom>
        </p:spPr>
      </p:pic>
    </p:spTree>
    <p:extLst>
      <p:ext uri="{BB962C8B-B14F-4D97-AF65-F5344CB8AC3E}">
        <p14:creationId xmlns:p14="http://schemas.microsoft.com/office/powerpoint/2010/main" val="422997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Speelgoedgetallen van plastic">
            <a:extLst>
              <a:ext uri="{FF2B5EF4-FFF2-40B4-BE49-F238E27FC236}">
                <a16:creationId xmlns:a16="http://schemas.microsoft.com/office/drawing/2014/main" id="{0A7A1CA1-B298-98E1-612E-BCE4811CC7FE}"/>
              </a:ext>
            </a:extLst>
          </p:cNvPr>
          <p:cNvPicPr>
            <a:picLocks noChangeAspect="1"/>
          </p:cNvPicPr>
          <p:nvPr/>
        </p:nvPicPr>
        <p:blipFill rotWithShape="1">
          <a:blip r:embed="rId2"/>
          <a:srcRect l="10209" r="16067" b="-1"/>
          <a:stretch/>
        </p:blipFill>
        <p:spPr>
          <a:xfrm>
            <a:off x="1" y="10"/>
            <a:ext cx="4524374" cy="6857990"/>
          </a:xfrm>
          <a:prstGeom prst="rect">
            <a:avLst/>
          </a:prstGeom>
        </p:spPr>
      </p:pic>
      <p:sp>
        <p:nvSpPr>
          <p:cNvPr id="16"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C8A28352-BD82-33F6-BBED-2EDC57722EC8}"/>
              </a:ext>
            </a:extLst>
          </p:cNvPr>
          <p:cNvSpPr>
            <a:spLocks noGrp="1"/>
          </p:cNvSpPr>
          <p:nvPr>
            <p:ph type="title"/>
          </p:nvPr>
        </p:nvSpPr>
        <p:spPr>
          <a:xfrm>
            <a:off x="541867" y="787400"/>
            <a:ext cx="7145866" cy="778933"/>
          </a:xfrm>
        </p:spPr>
        <p:txBody>
          <a:bodyPr anchor="ctr">
            <a:normAutofit/>
          </a:bodyPr>
          <a:lstStyle/>
          <a:p>
            <a:r>
              <a:rPr lang="nl-NL" sz="3200">
                <a:solidFill>
                  <a:srgbClr val="FEFFFF"/>
                </a:solidFill>
              </a:rPr>
              <a:t>Wat heb je nodig van de student?</a:t>
            </a:r>
          </a:p>
        </p:txBody>
      </p:sp>
      <p:sp>
        <p:nvSpPr>
          <p:cNvPr id="3" name="Tijdelijke aanduiding voor inhoud 2">
            <a:extLst>
              <a:ext uri="{FF2B5EF4-FFF2-40B4-BE49-F238E27FC236}">
                <a16:creationId xmlns:a16="http://schemas.microsoft.com/office/drawing/2014/main" id="{A10631A8-D2CD-DEAD-E3C1-6881A322C3CA}"/>
              </a:ext>
            </a:extLst>
          </p:cNvPr>
          <p:cNvSpPr>
            <a:spLocks noGrp="1"/>
          </p:cNvSpPr>
          <p:nvPr>
            <p:ph idx="1"/>
          </p:nvPr>
        </p:nvSpPr>
        <p:spPr>
          <a:xfrm>
            <a:off x="5019676" y="2017668"/>
            <a:ext cx="6591300" cy="3857816"/>
          </a:xfrm>
        </p:spPr>
        <p:txBody>
          <a:bodyPr>
            <a:normAutofit/>
          </a:bodyPr>
          <a:lstStyle/>
          <a:p>
            <a:pPr>
              <a:buClr>
                <a:srgbClr val="F0980C"/>
              </a:buClr>
            </a:pPr>
            <a:r>
              <a:rPr lang="nl-NL" dirty="0">
                <a:solidFill>
                  <a:schemeClr val="tx1">
                    <a:lumMod val="95000"/>
                    <a:lumOff val="5000"/>
                  </a:schemeClr>
                </a:solidFill>
              </a:rPr>
              <a:t>Welke informatie wil jij hebben voordat je een student (goed) kan begeleiden?</a:t>
            </a:r>
          </a:p>
          <a:p>
            <a:pPr marL="0" indent="0">
              <a:buClr>
                <a:srgbClr val="F0980C"/>
              </a:buClr>
              <a:buNone/>
            </a:pPr>
            <a:endParaRPr lang="nl-NL" dirty="0">
              <a:solidFill>
                <a:schemeClr val="tx1">
                  <a:lumMod val="95000"/>
                  <a:lumOff val="5000"/>
                </a:schemeClr>
              </a:solidFill>
            </a:endParaRPr>
          </a:p>
          <a:p>
            <a:pPr marL="0" indent="0">
              <a:buClr>
                <a:srgbClr val="F0980C"/>
              </a:buClr>
              <a:buNone/>
            </a:pPr>
            <a:endParaRPr lang="nl-NL" dirty="0">
              <a:solidFill>
                <a:schemeClr val="tx1">
                  <a:lumMod val="95000"/>
                  <a:lumOff val="5000"/>
                </a:schemeClr>
              </a:solidFill>
            </a:endParaRPr>
          </a:p>
          <a:p>
            <a:pPr>
              <a:buClr>
                <a:srgbClr val="F0980C"/>
              </a:buClr>
            </a:pPr>
            <a:r>
              <a:rPr lang="nl-NL" dirty="0">
                <a:solidFill>
                  <a:schemeClr val="tx1">
                    <a:lumMod val="95000"/>
                    <a:lumOff val="5000"/>
                  </a:schemeClr>
                </a:solidFill>
              </a:rPr>
              <a:t>5 min</a:t>
            </a:r>
          </a:p>
          <a:p>
            <a:pPr>
              <a:buClr>
                <a:srgbClr val="F0980C"/>
              </a:buClr>
            </a:pPr>
            <a:r>
              <a:rPr lang="nl-NL" dirty="0">
                <a:solidFill>
                  <a:schemeClr val="tx1">
                    <a:lumMod val="95000"/>
                    <a:lumOff val="5000"/>
                  </a:schemeClr>
                </a:solidFill>
              </a:rPr>
              <a:t>In duo’s</a:t>
            </a:r>
          </a:p>
          <a:p>
            <a:pPr>
              <a:buClr>
                <a:srgbClr val="F0980C"/>
              </a:buClr>
            </a:pPr>
            <a:r>
              <a:rPr lang="nl-NL" dirty="0">
                <a:solidFill>
                  <a:schemeClr val="tx1">
                    <a:lumMod val="95000"/>
                    <a:lumOff val="5000"/>
                  </a:schemeClr>
                </a:solidFill>
              </a:rPr>
              <a:t>Uitwerking op een </a:t>
            </a:r>
            <a:r>
              <a:rPr lang="nl-NL" dirty="0">
                <a:solidFill>
                  <a:schemeClr val="tx1">
                    <a:lumMod val="95000"/>
                    <a:lumOff val="5000"/>
                  </a:schemeClr>
                </a:solidFill>
                <a:highlight>
                  <a:srgbClr val="FFFF00"/>
                </a:highlight>
              </a:rPr>
              <a:t>post-it</a:t>
            </a:r>
          </a:p>
        </p:txBody>
      </p:sp>
    </p:spTree>
    <p:extLst>
      <p:ext uri="{BB962C8B-B14F-4D97-AF65-F5344CB8AC3E}">
        <p14:creationId xmlns:p14="http://schemas.microsoft.com/office/powerpoint/2010/main" val="75428881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A5FC171-5EF1-470A-B19B-DB937973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Vraagteken op een groene pastelkleurige achtergrond">
            <a:extLst>
              <a:ext uri="{FF2B5EF4-FFF2-40B4-BE49-F238E27FC236}">
                <a16:creationId xmlns:a16="http://schemas.microsoft.com/office/drawing/2014/main" id="{80311428-C753-D9F0-E80B-5C022C6298F8}"/>
              </a:ext>
            </a:extLst>
          </p:cNvPr>
          <p:cNvPicPr>
            <a:picLocks noChangeAspect="1"/>
          </p:cNvPicPr>
          <p:nvPr/>
        </p:nvPicPr>
        <p:blipFill rotWithShape="1">
          <a:blip r:embed="rId2">
            <a:duotone>
              <a:schemeClr val="bg2">
                <a:shade val="45000"/>
                <a:satMod val="135000"/>
              </a:schemeClr>
              <a:prstClr val="white"/>
            </a:duotone>
            <a:alphaModFix amt="40000"/>
          </a:blip>
          <a:srcRect t="12500" b="12500"/>
          <a:stretch/>
        </p:blipFill>
        <p:spPr>
          <a:xfrm>
            <a:off x="20" y="10"/>
            <a:ext cx="12191980" cy="6857990"/>
          </a:xfrm>
          <a:prstGeom prst="rect">
            <a:avLst/>
          </a:prstGeom>
        </p:spPr>
      </p:pic>
      <p:grpSp>
        <p:nvGrpSpPr>
          <p:cNvPr id="16" name="Group 15">
            <a:extLst>
              <a:ext uri="{FF2B5EF4-FFF2-40B4-BE49-F238E27FC236}">
                <a16:creationId xmlns:a16="http://schemas.microsoft.com/office/drawing/2014/main" id="{AAD68EE7-6E6F-4168-83FE-BCDDC20F56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 name="Freeform 11">
              <a:extLst>
                <a:ext uri="{FF2B5EF4-FFF2-40B4-BE49-F238E27FC236}">
                  <a16:creationId xmlns:a16="http://schemas.microsoft.com/office/drawing/2014/main" id="{38C7C522-2CA3-4927-812D-9F1AC9FF8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nl-NL"/>
            </a:p>
          </p:txBody>
        </p:sp>
        <p:sp>
          <p:nvSpPr>
            <p:cNvPr id="18" name="Freeform 12">
              <a:extLst>
                <a:ext uri="{FF2B5EF4-FFF2-40B4-BE49-F238E27FC236}">
                  <a16:creationId xmlns:a16="http://schemas.microsoft.com/office/drawing/2014/main" id="{995459CF-DC15-4960-B065-B8C71F25B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nl-NL"/>
            </a:p>
          </p:txBody>
        </p:sp>
        <p:sp>
          <p:nvSpPr>
            <p:cNvPr id="19" name="Freeform 13">
              <a:extLst>
                <a:ext uri="{FF2B5EF4-FFF2-40B4-BE49-F238E27FC236}">
                  <a16:creationId xmlns:a16="http://schemas.microsoft.com/office/drawing/2014/main" id="{4D5D9080-6901-48E6-B2A9-DA3090880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nl-NL"/>
            </a:p>
          </p:txBody>
        </p:sp>
        <p:sp>
          <p:nvSpPr>
            <p:cNvPr id="20" name="Freeform 14">
              <a:extLst>
                <a:ext uri="{FF2B5EF4-FFF2-40B4-BE49-F238E27FC236}">
                  <a16:creationId xmlns:a16="http://schemas.microsoft.com/office/drawing/2014/main" id="{1A2BD6BF-BDB9-43A3-B792-B7B26CC647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nl-NL"/>
            </a:p>
          </p:txBody>
        </p:sp>
        <p:sp>
          <p:nvSpPr>
            <p:cNvPr id="21" name="Freeform 15">
              <a:extLst>
                <a:ext uri="{FF2B5EF4-FFF2-40B4-BE49-F238E27FC236}">
                  <a16:creationId xmlns:a16="http://schemas.microsoft.com/office/drawing/2014/main" id="{B96208F4-D505-4A68-BEDF-E96961846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nl-NL"/>
            </a:p>
          </p:txBody>
        </p:sp>
        <p:sp>
          <p:nvSpPr>
            <p:cNvPr id="22" name="Freeform 16">
              <a:extLst>
                <a:ext uri="{FF2B5EF4-FFF2-40B4-BE49-F238E27FC236}">
                  <a16:creationId xmlns:a16="http://schemas.microsoft.com/office/drawing/2014/main" id="{6BB5AC3B-3C17-491B-9140-0261A64C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nl-NL"/>
            </a:p>
          </p:txBody>
        </p:sp>
        <p:sp>
          <p:nvSpPr>
            <p:cNvPr id="23" name="Freeform 17">
              <a:extLst>
                <a:ext uri="{FF2B5EF4-FFF2-40B4-BE49-F238E27FC236}">
                  <a16:creationId xmlns:a16="http://schemas.microsoft.com/office/drawing/2014/main" id="{9C3FE957-2461-4A04-9808-804832D2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nl-NL"/>
            </a:p>
          </p:txBody>
        </p:sp>
        <p:sp>
          <p:nvSpPr>
            <p:cNvPr id="24" name="Freeform 18">
              <a:extLst>
                <a:ext uri="{FF2B5EF4-FFF2-40B4-BE49-F238E27FC236}">
                  <a16:creationId xmlns:a16="http://schemas.microsoft.com/office/drawing/2014/main" id="{9E7D39AF-E43F-4198-A96B-0C6F6879B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nl-NL"/>
            </a:p>
          </p:txBody>
        </p:sp>
        <p:sp>
          <p:nvSpPr>
            <p:cNvPr id="25" name="Freeform 19">
              <a:extLst>
                <a:ext uri="{FF2B5EF4-FFF2-40B4-BE49-F238E27FC236}">
                  <a16:creationId xmlns:a16="http://schemas.microsoft.com/office/drawing/2014/main" id="{2163D5F0-0E60-477F-81E5-926E3D2C4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nl-NL"/>
            </a:p>
          </p:txBody>
        </p:sp>
        <p:sp>
          <p:nvSpPr>
            <p:cNvPr id="26" name="Freeform 20">
              <a:extLst>
                <a:ext uri="{FF2B5EF4-FFF2-40B4-BE49-F238E27FC236}">
                  <a16:creationId xmlns:a16="http://schemas.microsoft.com/office/drawing/2014/main" id="{CA971080-800C-4323-A282-9C7F0C275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nl-NL"/>
            </a:p>
          </p:txBody>
        </p:sp>
        <p:sp>
          <p:nvSpPr>
            <p:cNvPr id="27" name="Freeform 21">
              <a:extLst>
                <a:ext uri="{FF2B5EF4-FFF2-40B4-BE49-F238E27FC236}">
                  <a16:creationId xmlns:a16="http://schemas.microsoft.com/office/drawing/2014/main" id="{8BEDE905-174F-4921-8707-372BD09EC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nl-NL"/>
            </a:p>
          </p:txBody>
        </p:sp>
        <p:sp>
          <p:nvSpPr>
            <p:cNvPr id="28" name="Freeform 22">
              <a:extLst>
                <a:ext uri="{FF2B5EF4-FFF2-40B4-BE49-F238E27FC236}">
                  <a16:creationId xmlns:a16="http://schemas.microsoft.com/office/drawing/2014/main" id="{ADFEA88C-59D1-4353-9ABE-DA5838604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nl-NL"/>
            </a:p>
          </p:txBody>
        </p:sp>
      </p:grpSp>
      <p:sp>
        <p:nvSpPr>
          <p:cNvPr id="2" name="Titel 1">
            <a:extLst>
              <a:ext uri="{FF2B5EF4-FFF2-40B4-BE49-F238E27FC236}">
                <a16:creationId xmlns:a16="http://schemas.microsoft.com/office/drawing/2014/main" id="{C8A28352-BD82-33F6-BBED-2EDC57722EC8}"/>
              </a:ext>
            </a:extLst>
          </p:cNvPr>
          <p:cNvSpPr>
            <a:spLocks noGrp="1"/>
          </p:cNvSpPr>
          <p:nvPr>
            <p:ph type="title"/>
          </p:nvPr>
        </p:nvSpPr>
        <p:spPr>
          <a:xfrm>
            <a:off x="2592925" y="624110"/>
            <a:ext cx="8911687" cy="1280890"/>
          </a:xfrm>
        </p:spPr>
        <p:txBody>
          <a:bodyPr>
            <a:normAutofit/>
          </a:bodyPr>
          <a:lstStyle/>
          <a:p>
            <a:r>
              <a:rPr lang="nl-NL"/>
              <a:t>Wat heb je nodig van de student?</a:t>
            </a:r>
          </a:p>
        </p:txBody>
      </p:sp>
      <p:grpSp>
        <p:nvGrpSpPr>
          <p:cNvPr id="30" name="Group 29">
            <a:extLst>
              <a:ext uri="{FF2B5EF4-FFF2-40B4-BE49-F238E27FC236}">
                <a16:creationId xmlns:a16="http://schemas.microsoft.com/office/drawing/2014/main" id="{4D8D5B2B-7539-4692-96C7-956FDD481D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1" name="Freeform 27">
              <a:extLst>
                <a:ext uri="{FF2B5EF4-FFF2-40B4-BE49-F238E27FC236}">
                  <a16:creationId xmlns:a16="http://schemas.microsoft.com/office/drawing/2014/main" id="{01F56A0F-589B-4CE8-ACA8-16FF7B1E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nl-NL"/>
            </a:p>
          </p:txBody>
        </p:sp>
        <p:sp>
          <p:nvSpPr>
            <p:cNvPr id="32" name="Freeform 28">
              <a:extLst>
                <a:ext uri="{FF2B5EF4-FFF2-40B4-BE49-F238E27FC236}">
                  <a16:creationId xmlns:a16="http://schemas.microsoft.com/office/drawing/2014/main" id="{0617EF01-C9DD-49D3-8908-08A76FA76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nl-NL"/>
            </a:p>
          </p:txBody>
        </p:sp>
        <p:sp>
          <p:nvSpPr>
            <p:cNvPr id="33" name="Freeform 29">
              <a:extLst>
                <a:ext uri="{FF2B5EF4-FFF2-40B4-BE49-F238E27FC236}">
                  <a16:creationId xmlns:a16="http://schemas.microsoft.com/office/drawing/2014/main" id="{A12BC412-C80D-4F01-BD6C-35A065C6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nl-NL"/>
            </a:p>
          </p:txBody>
        </p:sp>
        <p:sp>
          <p:nvSpPr>
            <p:cNvPr id="34" name="Freeform 30">
              <a:extLst>
                <a:ext uri="{FF2B5EF4-FFF2-40B4-BE49-F238E27FC236}">
                  <a16:creationId xmlns:a16="http://schemas.microsoft.com/office/drawing/2014/main" id="{D66FC409-A644-41DE-AF06-C7D374CF8A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nl-NL"/>
            </a:p>
          </p:txBody>
        </p:sp>
        <p:sp>
          <p:nvSpPr>
            <p:cNvPr id="35" name="Freeform 31">
              <a:extLst>
                <a:ext uri="{FF2B5EF4-FFF2-40B4-BE49-F238E27FC236}">
                  <a16:creationId xmlns:a16="http://schemas.microsoft.com/office/drawing/2014/main" id="{72E31667-996B-4BEB-AA28-B7BA46346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nl-NL"/>
            </a:p>
          </p:txBody>
        </p:sp>
        <p:sp>
          <p:nvSpPr>
            <p:cNvPr id="36" name="Freeform 32">
              <a:extLst>
                <a:ext uri="{FF2B5EF4-FFF2-40B4-BE49-F238E27FC236}">
                  <a16:creationId xmlns:a16="http://schemas.microsoft.com/office/drawing/2014/main" id="{B5286DA5-36AF-465E-8B17-EE32FCB5C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nl-NL"/>
            </a:p>
          </p:txBody>
        </p:sp>
        <p:sp>
          <p:nvSpPr>
            <p:cNvPr id="37" name="Freeform 33">
              <a:extLst>
                <a:ext uri="{FF2B5EF4-FFF2-40B4-BE49-F238E27FC236}">
                  <a16:creationId xmlns:a16="http://schemas.microsoft.com/office/drawing/2014/main" id="{EF5BC6ED-F1E5-43AF-9DC4-539198985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nl-NL"/>
            </a:p>
          </p:txBody>
        </p:sp>
        <p:sp>
          <p:nvSpPr>
            <p:cNvPr id="38" name="Freeform 34">
              <a:extLst>
                <a:ext uri="{FF2B5EF4-FFF2-40B4-BE49-F238E27FC236}">
                  <a16:creationId xmlns:a16="http://schemas.microsoft.com/office/drawing/2014/main" id="{B871659D-02E2-4544-8225-DA9A0D3FE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nl-NL"/>
            </a:p>
          </p:txBody>
        </p:sp>
        <p:sp>
          <p:nvSpPr>
            <p:cNvPr id="39" name="Freeform 35">
              <a:extLst>
                <a:ext uri="{FF2B5EF4-FFF2-40B4-BE49-F238E27FC236}">
                  <a16:creationId xmlns:a16="http://schemas.microsoft.com/office/drawing/2014/main" id="{0741C423-01DC-43E6-B41E-EB37934C2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nl-NL"/>
            </a:p>
          </p:txBody>
        </p:sp>
        <p:sp>
          <p:nvSpPr>
            <p:cNvPr id="40" name="Freeform 36">
              <a:extLst>
                <a:ext uri="{FF2B5EF4-FFF2-40B4-BE49-F238E27FC236}">
                  <a16:creationId xmlns:a16="http://schemas.microsoft.com/office/drawing/2014/main" id="{AEB1085C-0035-4E7D-A905-DB7603D9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nl-NL"/>
            </a:p>
          </p:txBody>
        </p:sp>
        <p:sp>
          <p:nvSpPr>
            <p:cNvPr id="41" name="Freeform 37">
              <a:extLst>
                <a:ext uri="{FF2B5EF4-FFF2-40B4-BE49-F238E27FC236}">
                  <a16:creationId xmlns:a16="http://schemas.microsoft.com/office/drawing/2014/main" id="{41C9FE3F-7AEF-4142-9E70-1AAB92A99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nl-NL"/>
            </a:p>
          </p:txBody>
        </p:sp>
        <p:sp>
          <p:nvSpPr>
            <p:cNvPr id="42" name="Freeform 38">
              <a:extLst>
                <a:ext uri="{FF2B5EF4-FFF2-40B4-BE49-F238E27FC236}">
                  <a16:creationId xmlns:a16="http://schemas.microsoft.com/office/drawing/2014/main" id="{07FA83E8-0042-4D3D-87A1-FDE325C51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nl-NL"/>
            </a:p>
          </p:txBody>
        </p:sp>
      </p:grpSp>
      <p:sp>
        <p:nvSpPr>
          <p:cNvPr id="44" name="Rectangle 43">
            <a:extLst>
              <a:ext uri="{FF2B5EF4-FFF2-40B4-BE49-F238E27FC236}">
                <a16:creationId xmlns:a16="http://schemas.microsoft.com/office/drawing/2014/main" id="{685D77DF-610F-4D0F-A3D2-4FBBC9664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6" name="Freeform 11">
            <a:extLst>
              <a:ext uri="{FF2B5EF4-FFF2-40B4-BE49-F238E27FC236}">
                <a16:creationId xmlns:a16="http://schemas.microsoft.com/office/drawing/2014/main" id="{2513384B-399F-47B1-9ABD-172607AA4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nl-NL"/>
          </a:p>
        </p:txBody>
      </p:sp>
      <p:sp>
        <p:nvSpPr>
          <p:cNvPr id="3" name="Tijdelijke aanduiding voor inhoud 2">
            <a:extLst>
              <a:ext uri="{FF2B5EF4-FFF2-40B4-BE49-F238E27FC236}">
                <a16:creationId xmlns:a16="http://schemas.microsoft.com/office/drawing/2014/main" id="{A10631A8-D2CD-DEAD-E3C1-6881A322C3CA}"/>
              </a:ext>
            </a:extLst>
          </p:cNvPr>
          <p:cNvSpPr>
            <a:spLocks noGrp="1"/>
          </p:cNvSpPr>
          <p:nvPr>
            <p:ph idx="1"/>
          </p:nvPr>
        </p:nvSpPr>
        <p:spPr>
          <a:xfrm>
            <a:off x="2589212" y="2133600"/>
            <a:ext cx="8915400" cy="3777622"/>
          </a:xfrm>
        </p:spPr>
        <p:txBody>
          <a:bodyPr>
            <a:normAutofit/>
          </a:bodyPr>
          <a:lstStyle/>
          <a:p>
            <a:pPr>
              <a:buClr>
                <a:srgbClr val="589195"/>
              </a:buClr>
            </a:pPr>
            <a:r>
              <a:rPr lang="nl-NL" dirty="0"/>
              <a:t>Leerstijl</a:t>
            </a:r>
          </a:p>
          <a:p>
            <a:pPr>
              <a:buClr>
                <a:srgbClr val="589195"/>
              </a:buClr>
            </a:pPr>
            <a:r>
              <a:rPr lang="nl-NL" dirty="0"/>
              <a:t>bekwaamheid </a:t>
            </a:r>
          </a:p>
          <a:p>
            <a:pPr>
              <a:buClr>
                <a:srgbClr val="589195"/>
              </a:buClr>
            </a:pPr>
            <a:r>
              <a:rPr lang="nl-NL" dirty="0"/>
              <a:t>taakbereidheid </a:t>
            </a:r>
          </a:p>
          <a:p>
            <a:pPr>
              <a:buClr>
                <a:srgbClr val="589195"/>
              </a:buClr>
            </a:pPr>
            <a:r>
              <a:rPr lang="nl-NL" dirty="0"/>
              <a:t>Als je dit weet dan helpt dit bij het creëren van een veilige leeromgeving, waar de student (alle) ruimte heeft om zich te ontwikkelen</a:t>
            </a:r>
          </a:p>
          <a:p>
            <a:pPr>
              <a:buClr>
                <a:srgbClr val="589195"/>
              </a:buClr>
            </a:pPr>
            <a:endParaRPr lang="nl-NL" dirty="0"/>
          </a:p>
          <a:p>
            <a:pPr>
              <a:buClr>
                <a:srgbClr val="589195"/>
              </a:buClr>
            </a:pPr>
            <a:r>
              <a:rPr lang="nl-NL" dirty="0"/>
              <a:t>Waar zitten de knelpunten?</a:t>
            </a:r>
          </a:p>
        </p:txBody>
      </p:sp>
    </p:spTree>
    <p:extLst>
      <p:ext uri="{BB962C8B-B14F-4D97-AF65-F5344CB8AC3E}">
        <p14:creationId xmlns:p14="http://schemas.microsoft.com/office/powerpoint/2010/main" val="149364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C343C-8A5D-3987-32BF-1C10E0794861}"/>
              </a:ext>
            </a:extLst>
          </p:cNvPr>
          <p:cNvSpPr>
            <a:spLocks noGrp="1"/>
          </p:cNvSpPr>
          <p:nvPr>
            <p:ph type="title"/>
          </p:nvPr>
        </p:nvSpPr>
        <p:spPr/>
        <p:txBody>
          <a:bodyPr/>
          <a:lstStyle/>
          <a:p>
            <a:r>
              <a:rPr lang="nl-NL" dirty="0"/>
              <a:t>B1K2W1</a:t>
            </a:r>
          </a:p>
        </p:txBody>
      </p:sp>
      <p:pic>
        <p:nvPicPr>
          <p:cNvPr id="3" name="Afbeelding 2">
            <a:extLst>
              <a:ext uri="{FF2B5EF4-FFF2-40B4-BE49-F238E27FC236}">
                <a16:creationId xmlns:a16="http://schemas.microsoft.com/office/drawing/2014/main" id="{E042FE78-6191-7356-7E86-7D39BF000B6C}"/>
              </a:ext>
            </a:extLst>
          </p:cNvPr>
          <p:cNvPicPr>
            <a:picLocks noChangeAspect="1"/>
          </p:cNvPicPr>
          <p:nvPr/>
        </p:nvPicPr>
        <p:blipFill>
          <a:blip r:embed="rId2"/>
          <a:stretch>
            <a:fillRect/>
          </a:stretch>
        </p:blipFill>
        <p:spPr>
          <a:xfrm>
            <a:off x="1003968" y="2084955"/>
            <a:ext cx="11004234" cy="1310754"/>
          </a:xfrm>
          <a:prstGeom prst="rect">
            <a:avLst/>
          </a:prstGeom>
        </p:spPr>
      </p:pic>
      <p:pic>
        <p:nvPicPr>
          <p:cNvPr id="4" name="Afbeelding 3">
            <a:extLst>
              <a:ext uri="{FF2B5EF4-FFF2-40B4-BE49-F238E27FC236}">
                <a16:creationId xmlns:a16="http://schemas.microsoft.com/office/drawing/2014/main" id="{399B3973-94E1-C441-4A85-1A571AC07540}"/>
              </a:ext>
            </a:extLst>
          </p:cNvPr>
          <p:cNvPicPr>
            <a:picLocks noChangeAspect="1"/>
          </p:cNvPicPr>
          <p:nvPr/>
        </p:nvPicPr>
        <p:blipFill>
          <a:blip r:embed="rId3"/>
          <a:stretch>
            <a:fillRect/>
          </a:stretch>
        </p:blipFill>
        <p:spPr>
          <a:xfrm>
            <a:off x="1003968" y="3462292"/>
            <a:ext cx="11004234" cy="1981372"/>
          </a:xfrm>
          <a:prstGeom prst="rect">
            <a:avLst/>
          </a:prstGeom>
        </p:spPr>
      </p:pic>
    </p:spTree>
    <p:extLst>
      <p:ext uri="{BB962C8B-B14F-4D97-AF65-F5344CB8AC3E}">
        <p14:creationId xmlns:p14="http://schemas.microsoft.com/office/powerpoint/2010/main" val="268643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39FCB-E28D-33B0-7282-C8A6DF855166}"/>
              </a:ext>
            </a:extLst>
          </p:cNvPr>
          <p:cNvSpPr>
            <a:spLocks noGrp="1"/>
          </p:cNvSpPr>
          <p:nvPr>
            <p:ph type="title"/>
          </p:nvPr>
        </p:nvSpPr>
        <p:spPr/>
        <p:txBody>
          <a:bodyPr/>
          <a:lstStyle/>
          <a:p>
            <a:r>
              <a:rPr lang="nl-NL" dirty="0"/>
              <a:t>Coaching student</a:t>
            </a:r>
          </a:p>
        </p:txBody>
      </p:sp>
      <p:sp>
        <p:nvSpPr>
          <p:cNvPr id="3" name="Tijdelijke aanduiding voor inhoud 2">
            <a:extLst>
              <a:ext uri="{FF2B5EF4-FFF2-40B4-BE49-F238E27FC236}">
                <a16:creationId xmlns:a16="http://schemas.microsoft.com/office/drawing/2014/main" id="{965F7BA9-03A0-BE5C-A19E-6460B083338D}"/>
              </a:ext>
            </a:extLst>
          </p:cNvPr>
          <p:cNvSpPr>
            <a:spLocks noGrp="1"/>
          </p:cNvSpPr>
          <p:nvPr>
            <p:ph idx="1"/>
          </p:nvPr>
        </p:nvSpPr>
        <p:spPr>
          <a:xfrm>
            <a:off x="2589212" y="2133600"/>
            <a:ext cx="8915400" cy="4100290"/>
          </a:xfrm>
        </p:spPr>
        <p:txBody>
          <a:bodyPr>
            <a:normAutofit/>
          </a:bodyPr>
          <a:lstStyle/>
          <a:p>
            <a:pPr marL="0" indent="0">
              <a:buNone/>
            </a:pPr>
            <a:endParaRPr lang="nl-NL" dirty="0"/>
          </a:p>
          <a:p>
            <a:r>
              <a:rPr lang="nl-NL" dirty="0"/>
              <a:t>Situationeel begeleiden</a:t>
            </a:r>
          </a:p>
          <a:p>
            <a:r>
              <a:rPr lang="nl-NL" dirty="0"/>
              <a:t>Om het leren van de studente te stimuleren, stem je de stijl van begeleiding af op de behoefte van de student. We noemen dit situationeel begeleiden. Dat levert een groter leerrendement op</a:t>
            </a:r>
          </a:p>
          <a:p>
            <a:r>
              <a:rPr lang="nl-NL" dirty="0"/>
              <a:t>Feedback </a:t>
            </a:r>
          </a:p>
          <a:p>
            <a:r>
              <a:rPr lang="nl-NL" dirty="0"/>
              <a:t>Door op de goede manier feedback te geven, kan je als werkbegeleider het leerproces van de student stimuleren. </a:t>
            </a:r>
          </a:p>
        </p:txBody>
      </p:sp>
    </p:spTree>
    <p:extLst>
      <p:ext uri="{BB962C8B-B14F-4D97-AF65-F5344CB8AC3E}">
        <p14:creationId xmlns:p14="http://schemas.microsoft.com/office/powerpoint/2010/main" val="333025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96C3A2-574C-487E-844F-D87A099C9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8AE404-BCDD-0679-F98B-389071398950}"/>
              </a:ext>
            </a:extLst>
          </p:cNvPr>
          <p:cNvSpPr>
            <a:spLocks noGrp="1"/>
          </p:cNvSpPr>
          <p:nvPr>
            <p:ph type="title"/>
          </p:nvPr>
        </p:nvSpPr>
        <p:spPr>
          <a:xfrm>
            <a:off x="649224" y="645106"/>
            <a:ext cx="3650279" cy="1259894"/>
          </a:xfrm>
        </p:spPr>
        <p:txBody>
          <a:bodyPr>
            <a:normAutofit/>
          </a:bodyPr>
          <a:lstStyle/>
          <a:p>
            <a:r>
              <a:rPr lang="nl-NL">
                <a:solidFill>
                  <a:srgbClr val="859AB5"/>
                </a:solidFill>
              </a:rPr>
              <a:t>Leerstijlen en leren</a:t>
            </a:r>
          </a:p>
        </p:txBody>
      </p:sp>
      <p:sp>
        <p:nvSpPr>
          <p:cNvPr id="16" name="Rectangle 15">
            <a:extLst>
              <a:ext uri="{FF2B5EF4-FFF2-40B4-BE49-F238E27FC236}">
                <a16:creationId xmlns:a16="http://schemas.microsoft.com/office/drawing/2014/main" id="{9AE3B247-452D-4485-A4E6-1A70C87A5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859AB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 name="Tijdelijke aanduiding voor inhoud 2">
            <a:extLst>
              <a:ext uri="{FF2B5EF4-FFF2-40B4-BE49-F238E27FC236}">
                <a16:creationId xmlns:a16="http://schemas.microsoft.com/office/drawing/2014/main" id="{4261D35E-B8C4-B316-2CEC-B82078A55C7F}"/>
              </a:ext>
            </a:extLst>
          </p:cNvPr>
          <p:cNvSpPr>
            <a:spLocks noGrp="1"/>
          </p:cNvSpPr>
          <p:nvPr>
            <p:ph idx="1"/>
          </p:nvPr>
        </p:nvSpPr>
        <p:spPr>
          <a:xfrm>
            <a:off x="649225" y="2133600"/>
            <a:ext cx="3650278" cy="3759253"/>
          </a:xfrm>
        </p:spPr>
        <p:txBody>
          <a:bodyPr>
            <a:normAutofit/>
          </a:bodyPr>
          <a:lstStyle/>
          <a:p>
            <a:pPr>
              <a:buClr>
                <a:srgbClr val="9FC8FB"/>
              </a:buClr>
            </a:pPr>
            <a:r>
              <a:rPr lang="nl-NL" sz="1400"/>
              <a:t>De Learning Style Inventory (LSI), ontwikkeld door David Kolb, is een van de eerste en meest gebruikte modellen voor leerstijlen in het onderwijs en management. </a:t>
            </a:r>
          </a:p>
          <a:p>
            <a:pPr>
              <a:buClr>
                <a:srgbClr val="9FC8FB"/>
              </a:buClr>
            </a:pPr>
            <a:endParaRPr lang="nl-NL" sz="1400"/>
          </a:p>
        </p:txBody>
      </p:sp>
      <p:pic>
        <p:nvPicPr>
          <p:cNvPr id="7" name="Afbeelding 6">
            <a:extLst>
              <a:ext uri="{FF2B5EF4-FFF2-40B4-BE49-F238E27FC236}">
                <a16:creationId xmlns:a16="http://schemas.microsoft.com/office/drawing/2014/main" id="{7A4082C9-2803-52E6-F1F1-A6C5B33491A1}"/>
              </a:ext>
            </a:extLst>
          </p:cNvPr>
          <p:cNvPicPr>
            <a:picLocks noChangeAspect="1"/>
          </p:cNvPicPr>
          <p:nvPr/>
        </p:nvPicPr>
        <p:blipFill>
          <a:blip r:embed="rId2"/>
          <a:stretch>
            <a:fillRect/>
          </a:stretch>
        </p:blipFill>
        <p:spPr>
          <a:xfrm>
            <a:off x="4415913" y="926438"/>
            <a:ext cx="3114314" cy="2545952"/>
          </a:xfrm>
          <a:prstGeom prst="rect">
            <a:avLst/>
          </a:prstGeom>
        </p:spPr>
      </p:pic>
      <p:pic>
        <p:nvPicPr>
          <p:cNvPr id="5" name="Afbeelding 4">
            <a:extLst>
              <a:ext uri="{FF2B5EF4-FFF2-40B4-BE49-F238E27FC236}">
                <a16:creationId xmlns:a16="http://schemas.microsoft.com/office/drawing/2014/main" id="{CD078C24-DCFA-F98A-875D-5EC09D94F20F}"/>
              </a:ext>
            </a:extLst>
          </p:cNvPr>
          <p:cNvPicPr>
            <a:picLocks noChangeAspect="1"/>
          </p:cNvPicPr>
          <p:nvPr/>
        </p:nvPicPr>
        <p:blipFill>
          <a:blip r:embed="rId3"/>
          <a:stretch>
            <a:fillRect/>
          </a:stretch>
        </p:blipFill>
        <p:spPr>
          <a:xfrm>
            <a:off x="4409896" y="4190178"/>
            <a:ext cx="3360173" cy="2377322"/>
          </a:xfrm>
          <a:prstGeom prst="rect">
            <a:avLst/>
          </a:prstGeom>
        </p:spPr>
      </p:pic>
      <p:pic>
        <p:nvPicPr>
          <p:cNvPr id="9" name="Afbeelding 8">
            <a:extLst>
              <a:ext uri="{FF2B5EF4-FFF2-40B4-BE49-F238E27FC236}">
                <a16:creationId xmlns:a16="http://schemas.microsoft.com/office/drawing/2014/main" id="{E3514DFB-0352-4529-1569-52A7D7289DD2}"/>
              </a:ext>
            </a:extLst>
          </p:cNvPr>
          <p:cNvPicPr>
            <a:picLocks noChangeAspect="1"/>
          </p:cNvPicPr>
          <p:nvPr/>
        </p:nvPicPr>
        <p:blipFill>
          <a:blip r:embed="rId4"/>
          <a:stretch>
            <a:fillRect/>
          </a:stretch>
        </p:blipFill>
        <p:spPr>
          <a:xfrm>
            <a:off x="8009912" y="1679615"/>
            <a:ext cx="3999206" cy="3759253"/>
          </a:xfrm>
          <a:prstGeom prst="rect">
            <a:avLst/>
          </a:prstGeom>
        </p:spPr>
      </p:pic>
      <p:sp>
        <p:nvSpPr>
          <p:cNvPr id="18" name="Freeform 11">
            <a:extLst>
              <a:ext uri="{FF2B5EF4-FFF2-40B4-BE49-F238E27FC236}">
                <a16:creationId xmlns:a16="http://schemas.microsoft.com/office/drawing/2014/main" id="{9E41DCD8-A9E0-41E5-9032-FF0D25B5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72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C343C-8A5D-3987-32BF-1C10E0794861}"/>
              </a:ext>
            </a:extLst>
          </p:cNvPr>
          <p:cNvSpPr>
            <a:spLocks noGrp="1"/>
          </p:cNvSpPr>
          <p:nvPr>
            <p:ph type="title"/>
          </p:nvPr>
        </p:nvSpPr>
        <p:spPr/>
        <p:txBody>
          <a:bodyPr/>
          <a:lstStyle/>
          <a:p>
            <a:r>
              <a:rPr lang="nl-NL" dirty="0"/>
              <a:t>B1K2W1</a:t>
            </a:r>
          </a:p>
        </p:txBody>
      </p:sp>
      <p:pic>
        <p:nvPicPr>
          <p:cNvPr id="3" name="Afbeelding 2">
            <a:extLst>
              <a:ext uri="{FF2B5EF4-FFF2-40B4-BE49-F238E27FC236}">
                <a16:creationId xmlns:a16="http://schemas.microsoft.com/office/drawing/2014/main" id="{3D837168-BAC7-6B74-EF33-85355334AA85}"/>
              </a:ext>
            </a:extLst>
          </p:cNvPr>
          <p:cNvPicPr>
            <a:picLocks noChangeAspect="1"/>
          </p:cNvPicPr>
          <p:nvPr/>
        </p:nvPicPr>
        <p:blipFill>
          <a:blip r:embed="rId2"/>
          <a:stretch>
            <a:fillRect/>
          </a:stretch>
        </p:blipFill>
        <p:spPr>
          <a:xfrm>
            <a:off x="1317312" y="1557366"/>
            <a:ext cx="10187299" cy="3743268"/>
          </a:xfrm>
          <a:prstGeom prst="rect">
            <a:avLst/>
          </a:prstGeom>
        </p:spPr>
      </p:pic>
    </p:spTree>
    <p:extLst>
      <p:ext uri="{BB962C8B-B14F-4D97-AF65-F5344CB8AC3E}">
        <p14:creationId xmlns:p14="http://schemas.microsoft.com/office/powerpoint/2010/main" val="2597992741"/>
      </p:ext>
    </p:extLst>
  </p:cSld>
  <p:clrMapOvr>
    <a:masterClrMapping/>
  </p:clrMapOvr>
</p:sld>
</file>

<file path=ppt/theme/theme1.xml><?xml version="1.0" encoding="utf-8"?>
<a:theme xmlns:a="http://schemas.openxmlformats.org/drawingml/2006/main" name="Sliert">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2932</TotalTime>
  <Words>434</Words>
  <Application>Microsoft Office PowerPoint</Application>
  <PresentationFormat>Breedbeeld</PresentationFormat>
  <Paragraphs>72</Paragraphs>
  <Slides>20</Slides>
  <Notes>0</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Century Gothic</vt:lpstr>
      <vt:lpstr>Wingdings 3</vt:lpstr>
      <vt:lpstr>Sliert</vt:lpstr>
      <vt:lpstr>DB coaching</vt:lpstr>
      <vt:lpstr>Inhoud</vt:lpstr>
      <vt:lpstr>PowerPoint-presentatie</vt:lpstr>
      <vt:lpstr>Wat heb je nodig van de student?</vt:lpstr>
      <vt:lpstr>Wat heb je nodig van de student?</vt:lpstr>
      <vt:lpstr>B1K2W1</vt:lpstr>
      <vt:lpstr>Coaching student</vt:lpstr>
      <vt:lpstr>Leerstijlen en leren</vt:lpstr>
      <vt:lpstr>B1K2W1</vt:lpstr>
      <vt:lpstr>Leerstijlen en leren</vt:lpstr>
      <vt:lpstr>Hoe wil jij worden begeleid?</vt:lpstr>
      <vt:lpstr>Leerstijlen en leren</vt:lpstr>
      <vt:lpstr>B1K2W1</vt:lpstr>
      <vt:lpstr>Coaching</vt:lpstr>
      <vt:lpstr>Webinar - Begeleiden op maat (SBB)  https://www.youtube.com/watch?v=rlTz8aeHlLI   49 min</vt:lpstr>
      <vt:lpstr>Begeleiden van een collega?</vt:lpstr>
      <vt:lpstr>Begeleiden (nieuwe) collega</vt:lpstr>
      <vt:lpstr>B1K2W1 EXAMEN (alleen begeleiden criterium)</vt:lpstr>
      <vt:lpstr>Interventie technieken (bij moeilijke gesprekken) https://www.youtube.com/watch?v=_fED5s62a3s</vt:lpstr>
      <vt:lpstr>Een gesprek https://www.youtube.com/watch?v=AMcCNxPka_M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Iwan van der Werf</dc:creator>
  <cp:lastModifiedBy>Iwan van der Werf</cp:lastModifiedBy>
  <cp:revision>17</cp:revision>
  <dcterms:created xsi:type="dcterms:W3CDTF">2023-10-30T14:09:53Z</dcterms:created>
  <dcterms:modified xsi:type="dcterms:W3CDTF">2023-11-05T10:59:33Z</dcterms:modified>
</cp:coreProperties>
</file>